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2" autoAdjust="0"/>
    <p:restoredTop sz="94694" autoAdjust="0"/>
  </p:normalViewPr>
  <p:slideViewPr>
    <p:cSldViewPr snapToGrid="0" snapToObjects="1">
      <p:cViewPr varScale="1">
        <p:scale>
          <a:sx n="155" d="100"/>
          <a:sy n="155" d="100"/>
        </p:scale>
        <p:origin x="245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3144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2024-01-31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2024-01-31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hexagon with a graphic and text  Description automatically generated">
            <a:extLst>
              <a:ext uri="{FF2B5EF4-FFF2-40B4-BE49-F238E27FC236}">
                <a16:creationId xmlns:a16="http://schemas.microsoft.com/office/drawing/2014/main" id="{A41779D3-148B-CBA5-986D-7F58792E47B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4069" y="487314"/>
            <a:ext cx="609600" cy="685800"/>
          </a:xfrm>
          <a:prstGeom prst="rect">
            <a:avLst/>
          </a:prstGeom>
        </p:spPr>
      </p:pic>
      <p:pic>
        <p:nvPicPr>
          <p:cNvPr id="14" name="Picture 13" descr="A colorful bird with a black background  Description automatically generated">
            <a:extLst>
              <a:ext uri="{FF2B5EF4-FFF2-40B4-BE49-F238E27FC236}">
                <a16:creationId xmlns:a16="http://schemas.microsoft.com/office/drawing/2014/main" id="{9E18771C-459F-5784-3518-8CECB9BFEF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62921" y="9426"/>
            <a:ext cx="59951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9715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144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657350" indent="-285750" algn="l" defTabSz="3429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ats-bootcamp.github.io/website/3-functio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R Stats Bootcamp 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r>
              <a:t>R Functions</a:t>
            </a:r>
            <a:br/>
            <a:br/>
            <a:r>
              <a:t>Ed Harris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2023-01-31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Installing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Step 1: install a package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(install.packages) </a:t>
            </a:r>
            <a:r>
              <a:rPr>
                <a:solidFill>
                  <a:srgbClr val="5E5E5E"/>
                </a:solidFill>
                <a:latin typeface="Courier"/>
              </a:rPr>
              <a:t># just have a look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install.packages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pkgs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"package_name"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Using RStudio GUI</a:t>
            </a:r>
          </a:p>
        </p:txBody>
      </p:sp>
      <p:pic>
        <p:nvPicPr>
          <p:cNvPr id="3" name="Picture 1" descr="pics/1.2-packages-tab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65300" y="1193800"/>
            <a:ext cx="5613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Practice Exercises</a:t>
            </a:r>
          </a:p>
        </p:txBody>
      </p:sp>
      <p:pic>
        <p:nvPicPr>
          <p:cNvPr id="3" name="Picture 1" descr="pics/Laptop_duck.webp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Stats Bootcamp 02</a:t>
            </a:r>
          </a:p>
        </p:txBody>
      </p:sp>
      <p:pic>
        <p:nvPicPr>
          <p:cNvPr id="3" name="Picture 1" descr="pics/toolbox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193800"/>
            <a:ext cx="322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hlinkClick r:id="rId3"/>
              </a:rPr>
              <a:t>R Stats Bootcamp 03</a:t>
            </a:r>
          </a:p>
          <a:p>
            <a:pPr marL="0" lvl="0" indent="0">
              <a:buNone/>
            </a:pPr>
            <a:endParaRPr>
              <a:hlinkClick r:id="rId3"/>
            </a:endParaRPr>
          </a:p>
          <a:p>
            <a:pPr marL="0" lvl="0" indent="0">
              <a:buNone/>
            </a:pPr>
            <a:r>
              <a:t>R Functions</a:t>
            </a:r>
          </a:p>
          <a:p>
            <a:pPr marL="0" lvl="0" indent="0">
              <a:buNone/>
            </a:pPr>
            <a:r>
              <a:rPr>
                <a:latin typeface="Courier"/>
              </a:rPr>
              <a:t>(R functions are tools in a toolbox)</a:t>
            </a:r>
          </a:p>
          <a:p>
            <a:pPr marL="0" lvl="0" indent="0">
              <a:buNone/>
            </a:pPr>
            <a:endParaRPr>
              <a:latin typeface="Courier"/>
            </a:endParaRPr>
          </a:p>
          <a:p>
            <a:pPr marL="0" lvl="0" indent="0">
              <a:buNone/>
            </a:pPr>
            <a:r>
              <a:rPr>
                <a:latin typeface="Courier"/>
              </a:rPr>
              <a:t>(R packages are themselves a toolbox)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Function tour</a:t>
            </a:r>
          </a:p>
          <a:p>
            <a:pPr lvl="0"/>
            <a:r>
              <a:t>Using functions and getting help</a:t>
            </a:r>
          </a:p>
          <a:p>
            <a:pPr lvl="0"/>
            <a:r>
              <a:t>R packages</a:t>
            </a:r>
          </a:p>
          <a:p>
            <a:pPr lvl="0"/>
            <a:r>
              <a:t>Finding, downloading and using packages</a:t>
            </a:r>
          </a:p>
          <a:p>
            <a:pPr lvl="0"/>
            <a:r>
              <a:t>Practice exercises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Function 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latin typeface="Courier"/>
              </a:rPr>
              <a:t>function_name()</a:t>
            </a:r>
          </a:p>
          <a:p>
            <a:pPr marL="0" lvl="0" indent="0">
              <a:buNone/>
            </a:pPr>
            <a:endParaRPr>
              <a:latin typeface="Courier"/>
            </a:endParaRPr>
          </a:p>
          <a:p>
            <a:pPr marL="0" lvl="0" indent="0">
              <a:buNone/>
            </a:pPr>
            <a:r>
              <a:t>Note:</a:t>
            </a:r>
          </a:p>
          <a:p>
            <a:pPr lvl="0"/>
            <a:r>
              <a:rPr>
                <a:latin typeface="Courier"/>
              </a:rPr>
              <a:t>function_name</a:t>
            </a:r>
            <a:r>
              <a:t> is the name (usually contextual meaning)</a:t>
            </a:r>
          </a:p>
          <a:p>
            <a:pPr lvl="0"/>
            <a:r>
              <a:t>EVERY function has brackets </a:t>
            </a:r>
            <a:r>
              <a:rPr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Using 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function_name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argument_1 =</a:t>
            </a:r>
            <a:r>
              <a:rPr>
                <a:solidFill>
                  <a:srgbClr val="003B4F"/>
                </a:solidFill>
                <a:latin typeface="Courier"/>
              </a:rPr>
              <a:t> value_1,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</a:t>
            </a:r>
            <a:r>
              <a:rPr>
                <a:solidFill>
                  <a:srgbClr val="657422"/>
                </a:solidFill>
                <a:latin typeface="Courier"/>
              </a:rPr>
              <a:t>argument_2 =</a:t>
            </a:r>
            <a:r>
              <a:rPr>
                <a:solidFill>
                  <a:srgbClr val="003B4F"/>
                </a:solidFill>
                <a:latin typeface="Courier"/>
              </a:rPr>
              <a:t> value_2,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...)</a:t>
            </a:r>
          </a:p>
          <a:p>
            <a:pPr marL="0" lvl="0" indent="0">
              <a:buNone/>
            </a:pPr>
            <a:endParaRPr>
              <a:solidFill>
                <a:srgbClr val="003B4F"/>
              </a:solidFill>
              <a:latin typeface="Courier"/>
            </a:endParaRPr>
          </a:p>
          <a:p>
            <a:pPr lvl="0"/>
            <a:r>
              <a:t>Arguments are like “settings” for functions</a:t>
            </a:r>
          </a:p>
          <a:p>
            <a:pPr lvl="0"/>
            <a:r>
              <a:t>Each argument has a unique name</a:t>
            </a:r>
          </a:p>
          <a:p>
            <a:pPr lvl="0"/>
            <a:r>
              <a:t>Arg values assigned by “</a:t>
            </a:r>
            <a:r>
              <a:rPr>
                <a:latin typeface="Courier"/>
              </a:rPr>
              <a:t>=</a:t>
            </a:r>
            <a:r>
              <a:t>” and separated by “</a:t>
            </a:r>
            <a:r>
              <a:rPr>
                <a:latin typeface="Courier"/>
              </a:rPr>
              <a:t>,</a:t>
            </a:r>
            <a:r>
              <a:t>”</a:t>
            </a:r>
          </a:p>
          <a:p>
            <a:pPr lvl="0"/>
            <a:r>
              <a:t>“</a:t>
            </a:r>
            <a:r>
              <a:rPr>
                <a:latin typeface="Courier"/>
              </a:rPr>
              <a:t>...</a:t>
            </a:r>
            <a:r>
              <a:t>” means there are optional args (ignore for now)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Function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657422"/>
                </a:solidFill>
                <a:latin typeface="Courier"/>
              </a:rPr>
              <a:t>mean()</a:t>
            </a: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Calculates the arithmetic mean</a:t>
            </a:r>
            <a:br/>
            <a:br/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657422"/>
                </a:solidFill>
                <a:latin typeface="Courier"/>
              </a:rPr>
              <a:t>log()</a:t>
            </a: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Calculates the log</a:t>
            </a:r>
            <a:br/>
            <a:br/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657422"/>
                </a:solidFill>
                <a:latin typeface="Courier"/>
              </a:rPr>
              <a:t>sd()</a:t>
            </a: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Calculates the standard deviation</a:t>
            </a:r>
            <a:br/>
            <a:br/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657422"/>
                </a:solidFill>
                <a:latin typeface="Courier"/>
              </a:rPr>
              <a:t>plot()</a:t>
            </a: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Draws plots</a:t>
            </a:r>
            <a:br/>
            <a:br/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657422"/>
                </a:solidFill>
                <a:latin typeface="Courier"/>
              </a:rPr>
              <a:t>help()</a:t>
            </a:r>
            <a:r>
              <a:rPr>
                <a:solidFill>
                  <a:srgbClr val="20794D"/>
                </a:solidFill>
                <a:latin typeface="Courier"/>
              </a:rPr>
              <a:t>`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Used to access help pages</a:t>
            </a:r>
          </a:p>
          <a:p>
            <a:pPr marL="0" lvl="0" indent="0">
              <a:buNone/>
            </a:pPr>
            <a:r>
              <a:t>…you get the idea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Using functions and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  <a:p>
            <a:pPr lvl="0" indent="0">
              <a:buNone/>
            </a:pPr>
            <a:r>
              <a:rPr i="1">
                <a:solidFill>
                  <a:srgbClr val="5E5E5E"/>
                </a:solidFill>
                <a:latin typeface="Courier"/>
              </a:rPr>
              <a:t>## A workflow for using functions ####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help</a:t>
            </a:r>
            <a:r>
              <a:rPr>
                <a:solidFill>
                  <a:srgbClr val="003B4F"/>
                </a:solidFill>
                <a:latin typeface="Courier"/>
              </a:rPr>
              <a:t>(c) </a:t>
            </a:r>
            <a:r>
              <a:rPr>
                <a:solidFill>
                  <a:srgbClr val="5E5E5E"/>
                </a:solidFill>
                <a:latin typeface="Courier"/>
              </a:rPr>
              <a:t># We use this a lot - it "combines" numbers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7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8.1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Extremely useful, mandatory</a:t>
            </a:r>
          </a:p>
          <a:p>
            <a:pPr lvl="0"/>
            <a:r>
              <a:t>Lots of them (&gt;20,000)</a:t>
            </a:r>
          </a:p>
          <a:p>
            <a:pPr lvl="0"/>
            <a:r>
              <a:t>Community made</a:t>
            </a:r>
          </a:p>
          <a:p>
            <a:pPr lvl="0"/>
            <a:r>
              <a:t>Must discover them</a:t>
            </a:r>
          </a:p>
          <a:p>
            <a:pPr lvl="0"/>
            <a:r>
              <a:t>Must learn to use them, their functions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On-screen Show (16:9)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</vt:lpstr>
      <vt:lpstr>Office Theme</vt:lpstr>
      <vt:lpstr>R Stats Bootcamp 03</vt:lpstr>
      <vt:lpstr>PowerPoint Presentation</vt:lpstr>
      <vt:lpstr>R Stats Bootcamp 02</vt:lpstr>
      <vt:lpstr>Objectives</vt:lpstr>
      <vt:lpstr>Function tour</vt:lpstr>
      <vt:lpstr>Using R functions</vt:lpstr>
      <vt:lpstr>Function names</vt:lpstr>
      <vt:lpstr>Using functions and help</vt:lpstr>
      <vt:lpstr>R packages</vt:lpstr>
      <vt:lpstr>Installing packages</vt:lpstr>
      <vt:lpstr>Using RStudio GUI</vt:lpstr>
      <vt:lpstr>Practice Exercises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23</TotalTime>
  <Words>49</Words>
  <Application>Microsoft Office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Stats Bootcamp 03</dc:title>
  <dc:creator>Ed Harris</dc:creator>
  <cp:keywords/>
  <cp:lastModifiedBy>Ed Harris</cp:lastModifiedBy>
  <cp:revision>1</cp:revision>
  <dcterms:created xsi:type="dcterms:W3CDTF">2024-01-31T15:29:48Z</dcterms:created>
  <dcterms:modified xsi:type="dcterms:W3CDTF">2024-01-31T15:30:35Z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enter">
    <vt:lpwstr>True</vt:lpwstr>
  </property>
  <property fmtid="{D5CDD505-2E9C-101B-9397-08002B2CF9AE}" pid="6" name="date">
    <vt:lpwstr>2023-01-31</vt:lpwstr>
  </property>
  <property fmtid="{D5CDD505-2E9C-101B-9397-08002B2CF9AE}" pid="7" name="date-format">
    <vt:lpwstr>iso</vt:lpwstr>
  </property>
  <property fmtid="{D5CDD505-2E9C-101B-9397-08002B2CF9AE}" pid="8" name="editor">
    <vt:lpwstr>visual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labels">
    <vt:lpwstr/>
  </property>
  <property fmtid="{D5CDD505-2E9C-101B-9397-08002B2CF9AE}" pid="13" name="subtitle">
    <vt:lpwstr>R Functions</vt:lpwstr>
  </property>
  <property fmtid="{D5CDD505-2E9C-101B-9397-08002B2CF9AE}" pid="14" name="toc-title">
    <vt:lpwstr>Table of contents</vt:lpwstr>
  </property>
  <property fmtid="{D5CDD505-2E9C-101B-9397-08002B2CF9AE}" pid="15" name="website">
    <vt:lpwstr/>
  </property>
</Properties>
</file>